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301" r:id="rId4"/>
    <p:sldId id="302" r:id="rId5"/>
    <p:sldId id="300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337" r:id="rId21"/>
    <p:sldId id="273" r:id="rId22"/>
    <p:sldId id="347" r:id="rId23"/>
    <p:sldId id="342" r:id="rId24"/>
    <p:sldId id="361" r:id="rId25"/>
    <p:sldId id="363" r:id="rId26"/>
    <p:sldId id="362" r:id="rId27"/>
    <p:sldId id="276" r:id="rId28"/>
    <p:sldId id="277" r:id="rId29"/>
    <p:sldId id="278" r:id="rId30"/>
    <p:sldId id="279" r:id="rId31"/>
    <p:sldId id="280" r:id="rId32"/>
    <p:sldId id="369" r:id="rId33"/>
    <p:sldId id="281" r:id="rId34"/>
    <p:sldId id="282" r:id="rId35"/>
    <p:sldId id="283" r:id="rId36"/>
    <p:sldId id="284" r:id="rId37"/>
    <p:sldId id="285" r:id="rId38"/>
    <p:sldId id="286" r:id="rId39"/>
    <p:sldId id="368" r:id="rId40"/>
    <p:sldId id="287" r:id="rId41"/>
    <p:sldId id="288" r:id="rId42"/>
    <p:sldId id="299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365" r:id="rId51"/>
    <p:sldId id="367" r:id="rId52"/>
    <p:sldId id="364" r:id="rId53"/>
    <p:sldId id="366" r:id="rId54"/>
    <p:sldId id="370" r:id="rId55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498"/>
    <p:restoredTop sz="94523"/>
  </p:normalViewPr>
  <p:slideViewPr>
    <p:cSldViewPr snapToGrid="0" snapToObjects="1">
      <p:cViewPr varScale="1">
        <p:scale>
          <a:sx n="68" d="100"/>
          <a:sy n="68" d="100"/>
        </p:scale>
        <p:origin x="21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6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06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48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32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666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har char="•"/>
            </a:lvl1pPr>
            <a:lvl5pPr marL="2194560" indent="-3657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43000" y="935302"/>
            <a:ext cx="6858000" cy="1989668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43000" y="3001698"/>
            <a:ext cx="6858000" cy="137980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342900" algn="ctr">
              <a:buSzTx/>
              <a:buFontTx/>
              <a:buNone/>
              <a:defRPr sz="1800"/>
            </a:lvl2pPr>
            <a:lvl3pPr marL="0" indent="685800" algn="ctr">
              <a:buSzTx/>
              <a:buFontTx/>
              <a:buNone/>
              <a:defRPr sz="1800"/>
            </a:lvl3pPr>
            <a:lvl4pPr marL="0" indent="1028700" algn="ctr">
              <a:buSzTx/>
              <a:buFontTx/>
              <a:buNone/>
              <a:defRPr sz="1800"/>
            </a:lvl4pPr>
            <a:lvl5pPr marL="0" indent="1371600" algn="ctr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8411726" y="5310594"/>
            <a:ext cx="275074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032907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76729"/>
            <a:ext cx="8229600" cy="125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pad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chacha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symmetric/go_pa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securitysite.com/aes/hashnew4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edium.com/asecuritysite-when-bob-met-alice/boiling-every-ocean-on-the-planet-16-384-times-to-crack-a-single-key-a371fff425b3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asecuritysite-when-bob-met-alice/rijndael-v-serpent-9bf47d1514f4?source=friends_link&amp;sk=ff9f5d351499ebbafca3c42b88fccc8a" TargetMode="Externa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aes_modes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hyperlink" Target="https://asecuritysite.com/encryption/aes_modes?val=aaaaaaaaaaaaaaaaaaaaaaaaaaaaaaaaaaa%2Cpas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securitysite.com/encryption/rc4_key" TargetMode="External"/><Relationship Id="rId5" Type="http://schemas.openxmlformats.org/officeDocument/2006/relationships/image" Target="../media/image54.png"/><Relationship Id="rId4" Type="http://schemas.openxmlformats.org/officeDocument/2006/relationships/hyperlink" Target="https://asecuritysite.com/encryption/poly1305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passes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hyperlink" Target="https://asecuritysite.com/coding/passes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inmonks/boiling-every-ocean-on-the-planet-16-384-times-to-crack-a-single-key-a371fff425b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hyperlink" Target="https://asecuritysite.com/aws/lab03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qr code with black and white squares&#10;&#10;Description automatically generated">
            <a:extLst>
              <a:ext uri="{FF2B5EF4-FFF2-40B4-BE49-F238E27FC236}">
                <a16:creationId xmlns:a16="http://schemas.microsoft.com/office/drawing/2014/main" id="{41D677E8-7408-53EA-8CAF-4D244C024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37" y="1587500"/>
            <a:ext cx="1270000" cy="1270000"/>
          </a:xfrm>
          <a:prstGeom prst="rect">
            <a:avLst/>
          </a:prstGeom>
        </p:spPr>
      </p:pic>
      <p:sp>
        <p:nvSpPr>
          <p:cNvPr id="2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r>
              <a:rPr lang="en-US" sz="2000" b="0" dirty="0"/>
              <a:t>: Creation and Modes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sz="2000" b="0" dirty="0"/>
              <a:t>https://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DDF9768F-88AF-C6C4-FD15-643E899E1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50DA8BD-03CE-685A-AED5-FB8954C3A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85" y="113832"/>
            <a:ext cx="5402515" cy="5715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3F1CC18A-A45B-339E-6766-64757053D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84" y="1366461"/>
            <a:ext cx="1591803" cy="1591803"/>
          </a:xfrm>
          <a:prstGeom prst="rect">
            <a:avLst/>
          </a:prstGeom>
        </p:spPr>
      </p:pic>
      <p:sp>
        <p:nvSpPr>
          <p:cNvPr id="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791602" y="1292567"/>
            <a:ext cx="5393446" cy="2808312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 3"/>
          <p:cNvSpPr txBox="1"/>
          <p:nvPr/>
        </p:nvSpPr>
        <p:spPr>
          <a:xfrm>
            <a:off x="457200" y="115087"/>
            <a:ext cx="4572000" cy="567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Nvidia GeForce GTX 1080 Ti Specifications:</a:t>
            </a:r>
            <a:br/>
            <a:r>
              <a:rPr b="0"/>
              <a:t>– Graphics Processing Clusters: 6</a:t>
            </a:r>
            <a:br>
              <a:rPr b="0"/>
            </a:br>
            <a:r>
              <a:rPr b="0"/>
              <a:t>– Streaming Multiprocessors: 28</a:t>
            </a:r>
            <a:br>
              <a:rPr b="0"/>
            </a:br>
            <a:r>
              <a:rPr b="0"/>
              <a:t>– CUDA Cores (single precision): 3584</a:t>
            </a:r>
            <a:br>
              <a:rPr b="0"/>
            </a:br>
            <a:r>
              <a:rPr b="0"/>
              <a:t>– Texture Units: 224</a:t>
            </a:r>
            <a:br>
              <a:rPr b="0"/>
            </a:br>
            <a:r>
              <a:rPr b="0"/>
              <a:t>– ROP Units: 88</a:t>
            </a:r>
            <a:br>
              <a:rPr b="0"/>
            </a:br>
            <a:r>
              <a:rPr b="0"/>
              <a:t>– Base Clock: 1480 MHz</a:t>
            </a:r>
            <a:br>
              <a:rPr b="0"/>
            </a:br>
            <a:r>
              <a:rPr b="0"/>
              <a:t>– Boost Clock: 1582 MHz</a:t>
            </a:r>
            <a:br>
              <a:rPr b="0"/>
            </a:br>
            <a:r>
              <a:rPr b="0"/>
              <a:t>– Memory Clock: 5505 MHz</a:t>
            </a:r>
            <a:br>
              <a:rPr b="0"/>
            </a:br>
            <a:r>
              <a:rPr b="0"/>
              <a:t>– Memory Data Rate: 11 Gbps</a:t>
            </a:r>
            <a:br>
              <a:rPr b="0"/>
            </a:br>
            <a:r>
              <a:rPr b="0"/>
              <a:t>– L2 Cache Size: 2816K</a:t>
            </a:r>
            <a:br>
              <a:rPr b="0"/>
            </a:br>
            <a:r>
              <a:rPr b="0"/>
              <a:t>– Total Video Memory: 11264MB GDDR5X</a:t>
            </a:r>
            <a:br>
              <a:rPr b="0"/>
            </a:br>
            <a:r>
              <a:rPr b="0"/>
              <a:t>– Memory Interface: 352-bit</a:t>
            </a:r>
            <a:br>
              <a:rPr b="0"/>
            </a:br>
            <a:r>
              <a:rPr b="0"/>
              <a:t>– Total Memory Bandwidth: 484 GB/s</a:t>
            </a:r>
            <a:br>
              <a:rPr b="0"/>
            </a:br>
            <a:r>
              <a:rPr b="0"/>
              <a:t>– Texture Rate (Bilinear): 331.5 GigaTexels/sec</a:t>
            </a:r>
            <a:br>
              <a:rPr b="0"/>
            </a:br>
            <a:r>
              <a:rPr b="0"/>
              <a:t>– Fabrication Process: 16 nm</a:t>
            </a:r>
            <a:br>
              <a:rPr b="0"/>
            </a:br>
            <a:r>
              <a:rPr b="0"/>
              <a:t>– Transistor Count: 12 Billion</a:t>
            </a:r>
            <a:br>
              <a:rPr b="0"/>
            </a:br>
            <a:r>
              <a:rPr b="0"/>
              <a:t>– Connectors: 3 x DisplayPort, 1 x HDMI</a:t>
            </a:r>
            <a:br>
              <a:rPr b="0"/>
            </a:br>
            <a:r>
              <a:rPr b="0"/>
              <a:t>– Power Connectors: One 6-pin, One 8-pin</a:t>
            </a:r>
            <a:br>
              <a:rPr b="0"/>
            </a:br>
            <a:r>
              <a:rPr b="0"/>
              <a:t>– Recommended Power Supply: 600 Watts</a:t>
            </a:r>
          </a:p>
        </p:txBody>
      </p:sp>
      <p:pic>
        <p:nvPicPr>
          <p:cNvPr id="92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19" y="1697617"/>
            <a:ext cx="8686801" cy="3752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5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90700"/>
            <a:ext cx="4572000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8" y="0"/>
            <a:ext cx="8996985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C4F2D9CF-0152-5BEF-8FAC-A5F9EF80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Overview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8AFDFD-41FD-774F-9534-E6038018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1" y="1454944"/>
            <a:ext cx="8001000" cy="238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</a:t>
            </a:r>
            <a:endParaRPr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3243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Block cipher</a:t>
            </a:r>
            <a:endParaRPr lang="en-US" sz="30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8BB84B3-BC1C-3143-A001-4D49E4C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340"/>
            <a:ext cx="9144000" cy="44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894B6D-DAFB-1041-B4F6-A48A0DF324A2}"/>
              </a:ext>
            </a:extLst>
          </p:cNvPr>
          <p:cNvSpPr/>
          <p:nvPr/>
        </p:nvSpPr>
        <p:spPr>
          <a:xfrm>
            <a:off x="0" y="5169068"/>
            <a:ext cx="30989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</a:t>
            </a:r>
            <a:r>
              <a:rPr lang="en-US" sz="1350" dirty="0" err="1">
                <a:hlinkClick r:id="rId3"/>
              </a:rPr>
              <a:t>asecuritysite.com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golang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go_pad</a:t>
            </a:r>
            <a:endParaRPr lang="en-US" sz="1350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Stream cipher</a:t>
            </a:r>
            <a:endParaRPr lang="en-US" sz="30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2759F55-6B57-8B48-8266-8DE45D119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9385"/>
            <a:ext cx="9144000" cy="46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A5C2B1-E1B4-E042-A83F-1478A51B7284}"/>
              </a:ext>
            </a:extLst>
          </p:cNvPr>
          <p:cNvSpPr/>
          <p:nvPr/>
        </p:nvSpPr>
        <p:spPr>
          <a:xfrm>
            <a:off x="0" y="5152251"/>
            <a:ext cx="33297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</a:t>
            </a:r>
            <a:r>
              <a:rPr lang="en-US" sz="1350" dirty="0" err="1">
                <a:hlinkClick r:id="rId3"/>
              </a:rPr>
              <a:t>asecuritysite.com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golang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go_chacha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7065224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8C24032-F092-7641-A360-EC8FC455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3" y="923209"/>
            <a:ext cx="7716187" cy="31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- Modes</a:t>
            </a:r>
            <a:endParaRPr sz="30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0C450-15D3-4045-9ED2-B80F8ED0F33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1A61E0-754A-C24F-99FD-554D12F21F27}"/>
              </a:ext>
            </a:extLst>
          </p:cNvPr>
          <p:cNvSpPr txBox="1">
            <a:spLocks/>
          </p:cNvSpPr>
          <p:nvPr/>
        </p:nvSpPr>
        <p:spPr>
          <a:xfrm>
            <a:off x="676275" y="4289775"/>
            <a:ext cx="6858000" cy="124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l" hangingPunct="1"/>
            <a:r>
              <a:rPr lang="en-US" sz="1800"/>
              <a:t>AES Block cipher modes: ECB (No salt), CBC (Cipher Block Chaining).</a:t>
            </a:r>
          </a:p>
          <a:p>
            <a:pPr algn="l" hangingPunct="1"/>
            <a:r>
              <a:rPr lang="en-US" sz="1800"/>
              <a:t>AES Stream modes: CFB (Cipher Feedback), OFB (Output Feedback), CTR (Counter), GCM (Galois Counter Mode).  </a:t>
            </a:r>
          </a:p>
          <a:p>
            <a:pPr algn="l" hangingPunct="1"/>
            <a:endParaRPr lang="en-US" sz="1800"/>
          </a:p>
          <a:p>
            <a:pPr algn="l" hangingPunct="1"/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9ABB92-5291-AA49-A6C1-88967D3AD744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3918723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Electronic Code Code (ECB)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ACD71C5-7CFB-E749-82D6-BF849303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923209"/>
            <a:ext cx="6553200" cy="326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4D0EFF-A69B-6644-823C-707538697194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7827670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Cipher Block Chaining (CBC)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E13F4E6-4878-AE43-B514-D7991E5D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59" y="923209"/>
            <a:ext cx="5328773" cy="32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0B1B5E-89D1-104D-929B-E21D33943947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38976841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8705850" cy="649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Authenticated Encryption with Additional Data (AEAD)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8C154EE-AE0B-5342-821A-125C7E6FB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160817"/>
            <a:ext cx="6858000" cy="308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9AC6BF-3F7E-B045-BE43-E1E7B3A22C30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20505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6" name="CMS (Cryptographic Message Syntax). This pads with the same value as the number of padding bytes. Defined in RFC 5652, PKCS#5, PKCS#7 and RFC 1423 PEM.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 b="1"/>
            </a:pPr>
            <a:r>
              <a:t>CMS</a:t>
            </a:r>
            <a:r>
              <a:rPr b="0"/>
              <a:t> (Cryptographic Message Syntax). This pads with the same value as the number of padding bytes. Defined in RFC 5652, PKCS#5, PKCS#7 and RFC 1423 PEM.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Bits</a:t>
            </a:r>
            <a:r>
              <a:rPr b="0"/>
              <a:t>. This pads with 0x80 (10000000) followed by zero (null) bytes. Defined in ANSI X.923 and ISO/IEC 9797-1.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ZeroLength</a:t>
            </a:r>
            <a:r>
              <a:rPr b="0"/>
              <a:t>. This pads with zeros except for the last byte which is equal to the number (length) of padding bytes.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Null</a:t>
            </a:r>
            <a:r>
              <a:rPr b="0"/>
              <a:t>. This pads will NULL bytes.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Space</a:t>
            </a:r>
            <a:r>
              <a:rPr b="0"/>
              <a:t>. This pads  with spaces.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Random</a:t>
            </a:r>
            <a:r>
              <a:rPr b="0"/>
              <a:t>. This pads with random bytes with the last byte defined by the number of padding bytes.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Padding</a:t>
            </a:r>
          </a:p>
        </p:txBody>
      </p:sp>
      <p:sp>
        <p:nvSpPr>
          <p:cNvPr id="119" name="After padding (CMS): 68656c6c6f0b0b0b0b0b0b0b0b0b0b0b Cipher (ECB): 0a7ec77951291795bac6690c9e7f4c0d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/>
            </a:pPr>
            <a:r>
              <a:t>After padding (CMS): 68656c6c6f0b0b0b0b0b0b0b0b0b0b0b</a:t>
            </a:r>
            <a:br/>
            <a:r>
              <a:t>Cipher (ECB): 0a7ec77951291795bac6690c9e7f4c0d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(Bit): 68656c6c6f8000000000000000000000</a:t>
            </a:r>
            <a:br/>
            <a:r>
              <a:t>Cipher (ECB): 731abffc2e3b2c2b5caa9ca2339344f9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(ZeroLen): 68656c6c6f000000000000000000000a</a:t>
            </a:r>
            <a:br/>
            <a:r>
              <a:t>Cipher (ECB): d28e2f7e8e44e068732b292bde444245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(Null): 68656c6c6f0000000000000000000000</a:t>
            </a:r>
            <a:br/>
            <a:r>
              <a:t>Cipher (ECB): 444797422460453d95856eb2a1520ece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(Random): 68656c6c6</a:t>
            </a:r>
            <a:r>
              <a:rPr i="1"/>
              <a:t>ffc6ecfd884a38798d62</a:t>
            </a:r>
            <a:r>
              <a:t>a</a:t>
            </a:r>
            <a:r>
              <a:rPr b="1"/>
              <a:t>0a</a:t>
            </a:r>
            <a:br>
              <a:rPr b="1"/>
            </a:br>
            <a:r>
              <a:t>Cipher (ECB): c2c88b4364d2c2dc6f2cac9ab73c995d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9D7C2-A0C5-4163-17D0-81048B297630}"/>
              </a:ext>
            </a:extLst>
          </p:cNvPr>
          <p:cNvSpPr txBox="1"/>
          <p:nvPr/>
        </p:nvSpPr>
        <p:spPr>
          <a:xfrm>
            <a:off x="293427" y="5301734"/>
            <a:ext cx="4572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asecuritysite.com</a:t>
            </a:r>
            <a:r>
              <a:rPr lang="en-US" dirty="0">
                <a:hlinkClick r:id="rId3"/>
              </a:rPr>
              <a:t>/symmetric/</a:t>
            </a:r>
            <a:r>
              <a:rPr lang="en-US" dirty="0" err="1">
                <a:hlinkClick r:id="rId3"/>
              </a:rPr>
              <a:t>go_pad</a:t>
            </a:r>
            <a:endParaRPr lang="en-US" dirty="0"/>
          </a:p>
        </p:txBody>
      </p:sp>
      <p:pic>
        <p:nvPicPr>
          <p:cNvPr id="5" name="Picture 4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42700674-E51F-1C92-07FA-D65B550D1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430" y="4381500"/>
            <a:ext cx="1270000" cy="127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029F6E92-DB72-FC14-B1E6-2428120CF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EB9-2E62-8A4C-9856-B10CB9B9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5B58-111C-2541-B7F0-0219454A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r>
              <a:rPr lang="en-US" dirty="0"/>
              <a:t>10 days?</a:t>
            </a:r>
          </a:p>
          <a:p>
            <a:r>
              <a:rPr lang="en-US" dirty="0"/>
              <a:t>100 days?</a:t>
            </a:r>
          </a:p>
          <a:p>
            <a:r>
              <a:rPr lang="en-US" dirty="0"/>
              <a:t>1 year?</a:t>
            </a:r>
          </a:p>
          <a:p>
            <a:r>
              <a:rPr lang="en-US" dirty="0"/>
              <a:t>10 years?</a:t>
            </a:r>
          </a:p>
          <a:p>
            <a:r>
              <a:rPr lang="en-US" dirty="0"/>
              <a:t>100 years? </a:t>
            </a:r>
          </a:p>
        </p:txBody>
      </p:sp>
      <p:sp>
        <p:nvSpPr>
          <p:cNvPr id="4" name="Overview">
            <a:extLst>
              <a:ext uri="{FF2B5EF4-FFF2-40B4-BE49-F238E27FC236}">
                <a16:creationId xmlns:a16="http://schemas.microsoft.com/office/drawing/2014/main" id="{1D083943-6A33-1E42-A0A1-A4D5ABF80684}"/>
              </a:ext>
            </a:extLst>
          </p:cNvPr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Puzzle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67310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2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" y="0"/>
            <a:ext cx="9117013" cy="568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EF1BC-232C-C56C-149B-B2076C794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>
            <a:extLst>
              <a:ext uri="{FF2B5EF4-FFF2-40B4-BE49-F238E27FC236}">
                <a16:creationId xmlns:a16="http://schemas.microsoft.com/office/drawing/2014/main" id="{29556821-C69C-ABDD-F50F-274CE868EA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 dirty="0"/>
          </a:p>
        </p:txBody>
      </p:sp>
      <p:pic>
        <p:nvPicPr>
          <p:cNvPr id="5" name="Picture 4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68CAB1C1-CCBC-7159-E2D0-CA5CB29D3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9" y="0"/>
            <a:ext cx="5839326" cy="4260851"/>
          </a:xfrm>
          <a:prstGeom prst="rect">
            <a:avLst/>
          </a:prstGeom>
        </p:spPr>
      </p:pic>
      <p:pic>
        <p:nvPicPr>
          <p:cNvPr id="8" name="Picture 7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B567C527-F8BE-6958-920D-69B3F8E00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9" y="4260851"/>
            <a:ext cx="5839326" cy="1547172"/>
          </a:xfrm>
          <a:prstGeom prst="rect">
            <a:avLst/>
          </a:prstGeom>
        </p:spPr>
      </p:pic>
      <p:pic>
        <p:nvPicPr>
          <p:cNvPr id="10" name="Picture 9" descr="A qr code with many black squares&#10;&#10;Description automatically generated">
            <a:extLst>
              <a:ext uri="{FF2B5EF4-FFF2-40B4-BE49-F238E27FC236}">
                <a16:creationId xmlns:a16="http://schemas.microsoft.com/office/drawing/2014/main" id="{AD5BC36E-1C9F-DEFE-D1C0-ADA26762C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27" y="260183"/>
            <a:ext cx="1870242" cy="187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985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" y="0"/>
            <a:ext cx="9113838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EA2980ED-3146-9A47-91EE-2BE5ABC3B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0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6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4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512"/>
            <a:ext cx="6921500" cy="552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9A360-E953-61FD-2DE0-A69F614B0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>
            <a:extLst>
              <a:ext uri="{FF2B5EF4-FFF2-40B4-BE49-F238E27FC236}">
                <a16:creationId xmlns:a16="http://schemas.microsoft.com/office/drawing/2014/main" id="{57FDD22A-7D76-B31A-CFF3-64DD4AD754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3" name="Picture 2" descr="A screenshot of a computer pro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B9C70F7-024D-BBB9-ABB9-B5904790B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7379"/>
            <a:ext cx="7772400" cy="3313603"/>
          </a:xfrm>
          <a:prstGeom prst="rect">
            <a:avLst/>
          </a:prstGeom>
        </p:spPr>
      </p:pic>
      <p:sp>
        <p:nvSpPr>
          <p:cNvPr id="4" name="Padding">
            <a:extLst>
              <a:ext uri="{FF2B5EF4-FFF2-40B4-BE49-F238E27FC236}">
                <a16:creationId xmlns:a16="http://schemas.microsoft.com/office/drawing/2014/main" id="{79473F5F-FC7E-406D-1763-8D8BA3236E97}"/>
              </a:ext>
            </a:extLst>
          </p:cNvPr>
          <p:cNvSpPr txBox="1">
            <a:spLocks/>
          </p:cNvSpPr>
          <p:nvPr/>
        </p:nvSpPr>
        <p:spPr>
          <a:xfrm>
            <a:off x="609600" y="3810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Cipher Cracking</a:t>
            </a: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B5F5AFA-4590-3E1A-D588-3BA4514A0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09" y="12665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2465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EB9-2E62-8A4C-9856-B10CB9B9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5B58-111C-2541-B7F0-0219454A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r>
              <a:rPr lang="en-GB" b="1" i="1" dirty="0"/>
              <a:t>529 million million million years</a:t>
            </a:r>
            <a:br>
              <a:rPr lang="en-GB" b="1" i="1" dirty="0"/>
            </a:br>
            <a:r>
              <a:rPr lang="en-GB" b="1" i="1" dirty="0"/>
              <a:t>- </a:t>
            </a:r>
            <a:r>
              <a:rPr lang="en-GB" dirty="0"/>
              <a:t>Boil every ocean on planet, 16,384 times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E5E3C8-9C5C-A540-A3A6-B4A8957ECFEA}"/>
              </a:ext>
            </a:extLst>
          </p:cNvPr>
          <p:cNvSpPr/>
          <p:nvPr/>
        </p:nvSpPr>
        <p:spPr>
          <a:xfrm>
            <a:off x="7183315" y="4510454"/>
            <a:ext cx="1143000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  <a:hlinkClick r:id="rId2"/>
              </a:rPr>
              <a:t>Article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11A5FFD-F328-B951-EE0C-E36C6EA61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5" y="4216135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9484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ES"/>
          <p:cNvSpPr txBox="1">
            <a:spLocks noGrp="1"/>
          </p:cNvSpPr>
          <p:nvPr>
            <p:ph type="title" idx="4294967295"/>
          </p:nvPr>
        </p:nvSpPr>
        <p:spPr>
          <a:xfrm>
            <a:off x="3276600" y="228600"/>
            <a:ext cx="54102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AES</a:t>
            </a:r>
          </a:p>
        </p:txBody>
      </p:sp>
      <p:sp>
        <p:nvSpPr>
          <p:cNvPr id="16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123825"/>
            <a:ext cx="2822576" cy="5591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87" y="1489075"/>
            <a:ext cx="5991226" cy="1846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862" y="3600450"/>
            <a:ext cx="6013451" cy="18097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A745B76C-9161-4B45-A0E1-D63BE2F6B1E4}"/>
              </a:ext>
            </a:extLst>
          </p:cNvPr>
          <p:cNvSpPr/>
          <p:nvPr/>
        </p:nvSpPr>
        <p:spPr>
          <a:xfrm>
            <a:off x="7807569" y="641838"/>
            <a:ext cx="1002323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NIST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5EB3641-8E4F-6848-B7F0-A9F0F9615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111504"/>
            <a:ext cx="6350000" cy="4508500"/>
          </a:xfrm>
          <a:prstGeom prst="rect">
            <a:avLst/>
          </a:prstGeom>
        </p:spPr>
      </p:pic>
      <p:sp>
        <p:nvSpPr>
          <p:cNvPr id="7" name="AES">
            <a:extLst>
              <a:ext uri="{FF2B5EF4-FFF2-40B4-BE49-F238E27FC236}">
                <a16:creationId xmlns:a16="http://schemas.microsoft.com/office/drawing/2014/main" id="{B977CAEA-8128-C346-A83B-468D41DCE84A}"/>
              </a:ext>
            </a:extLst>
          </p:cNvPr>
          <p:cNvSpPr txBox="1">
            <a:spLocks/>
          </p:cNvSpPr>
          <p:nvPr/>
        </p:nvSpPr>
        <p:spPr>
          <a:xfrm>
            <a:off x="3276600" y="228600"/>
            <a:ext cx="54102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AES Modes</a:t>
            </a:r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CDF0B51B-6F19-0D4E-831C-E67818911A75}"/>
              </a:ext>
            </a:extLst>
          </p:cNvPr>
          <p:cNvSpPr/>
          <p:nvPr/>
        </p:nvSpPr>
        <p:spPr>
          <a:xfrm>
            <a:off x="6894576" y="160020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Example</a:t>
            </a:r>
          </a:p>
        </p:txBody>
      </p:sp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45AC3254-10C4-C445-B46B-AC06AC40B593}"/>
              </a:ext>
            </a:extLst>
          </p:cNvPr>
          <p:cNvSpPr/>
          <p:nvPr/>
        </p:nvSpPr>
        <p:spPr>
          <a:xfrm>
            <a:off x="6894576" y="212193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ECB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76D1612-1239-FDE6-B7A7-63E4048C3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352" y="43815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8859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dirty="0"/>
              <a:t>3DES</a:t>
            </a:r>
            <a:endParaRPr sz="2000" b="0" dirty="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3-DES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3-DES</a:t>
            </a:r>
          </a:p>
        </p:txBody>
      </p:sp>
      <p:sp>
        <p:nvSpPr>
          <p:cNvPr id="18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1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1562100"/>
            <a:ext cx="7607301" cy="3146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157284B4-CD26-8E83-FA61-68EBF9628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0*6VTcndPA9Z0J0Igk.jpg" descr="0*6VTcndPA9Z0J0Ig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3" y="101995"/>
            <a:ext cx="6667597" cy="4025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0*gBOMyYpz6-ND5B1R.jpg" descr="0*gBOMyYpz6-ND5B1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85" y="3210361"/>
            <a:ext cx="7175517" cy="228258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…"/>
          <p:cNvSpPr/>
          <p:nvPr/>
        </p:nvSpPr>
        <p:spPr>
          <a:xfrm>
            <a:off x="838200" y="1257300"/>
            <a:ext cx="6316961" cy="35077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defTabSz="457200"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</a:t>
            </a:r>
          </a:p>
          <a:p>
            <a:pPr defTabSz="457200"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ChaCha</a:t>
            </a:r>
            <a:r>
              <a:rPr dirty="0"/>
              <a:t> operates on 32-bit bits with a key of 256 bits (K=(k0, k1, k2, k3, k4, k5, k6, k7). This output blocks of 512-bits for the key stream (Z), and which is EX-</a:t>
            </a:r>
            <a:r>
              <a:rPr dirty="0" err="1"/>
              <a:t>ORed</a:t>
            </a:r>
            <a:r>
              <a:rPr dirty="0"/>
              <a:t> with the plaintext stream.</a:t>
            </a:r>
          </a:p>
        </p:txBody>
      </p:sp>
      <p:sp>
        <p:nvSpPr>
          <p:cNvPr id="192" name="Try!">
            <a:hlinkClick r:id="rId4"/>
          </p:cNvPr>
          <p:cNvSpPr/>
          <p:nvPr/>
        </p:nvSpPr>
        <p:spPr>
          <a:xfrm>
            <a:off x="7340600" y="2286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  <p:pic>
        <p:nvPicPr>
          <p:cNvPr id="193" name="Screen Shot 2019-01-25 at 11.53.55.png" descr="Screen Shot 2019-01-25 at 11.53.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15" y="0"/>
            <a:ext cx="425203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ry!">
            <a:hlinkClick r:id="rId6"/>
          </p:cNvPr>
          <p:cNvSpPr/>
          <p:nvPr/>
        </p:nvSpPr>
        <p:spPr>
          <a:xfrm>
            <a:off x="7340600" y="9525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1" animBg="1" advAuto="0"/>
      <p:bldP spid="191" grpId="2" animBg="1" advAuto="0"/>
      <p:bldP spid="193" grpId="3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dirty="0"/>
              <a:t>Key Entropy</a:t>
            </a:r>
            <a:br>
              <a:rPr lang="en-US" sz="200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B4B7D57C-4ADD-3234-C78C-1B044E52B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ry!">
            <a:hlinkClick r:id="rId3"/>
          </p:cNvPr>
          <p:cNvSpPr/>
          <p:nvPr/>
        </p:nvSpPr>
        <p:spPr>
          <a:xfrm>
            <a:off x="6680200" y="2273300"/>
            <a:ext cx="1270000" cy="53860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rPr dirty="0">
                <a:hlinkClick r:id="rId4"/>
              </a:rPr>
              <a:t>Try</a:t>
            </a:r>
            <a:r>
              <a:rPr dirty="0"/>
              <a:t>!</a:t>
            </a:r>
          </a:p>
        </p:txBody>
      </p:sp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6368BE1D-80A3-97ED-813E-B3DD63A38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0" y="57150"/>
            <a:ext cx="1905000" cy="1905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r>
              <a:rPr lang="en-US" sz="2000" b="0" dirty="0"/>
              <a:t> </a:t>
            </a:r>
            <a:br>
              <a:rPr lang="en-US" sz="2000" b="0" dirty="0"/>
            </a:br>
            <a:r>
              <a:rPr lang="en-US" sz="2000" b="1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7C84C9FD-5F55-7634-9433-7A964C93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Boiling the planet</a:t>
            </a:r>
            <a:endParaRPr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DFF72E6-79D4-264C-9013-E785255F2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900"/>
            <a:ext cx="9144000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hlinkClick r:id="rId3"/>
            <a:extLst>
              <a:ext uri="{FF2B5EF4-FFF2-40B4-BE49-F238E27FC236}">
                <a16:creationId xmlns:a16="http://schemas.microsoft.com/office/drawing/2014/main" id="{AD882767-796C-8943-B3CE-409DFF928677}"/>
              </a:ext>
            </a:extLst>
          </p:cNvPr>
          <p:cNvSpPr/>
          <p:nvPr/>
        </p:nvSpPr>
        <p:spPr>
          <a:xfrm>
            <a:off x="6404317" y="4920735"/>
            <a:ext cx="134416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Article</a:t>
            </a:r>
          </a:p>
        </p:txBody>
      </p:sp>
    </p:spTree>
    <p:extLst>
      <p:ext uri="{BB962C8B-B14F-4D97-AF65-F5344CB8AC3E}">
        <p14:creationId xmlns:p14="http://schemas.microsoft.com/office/powerpoint/2010/main" val="105224020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Key Storage/Transport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02C6F6-3B87-CAF7-EBB1-A35F674D7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" y="1176739"/>
            <a:ext cx="6796585" cy="88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2AFE9C-B74B-1763-68D0-EEAE9FF36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16243"/>
            <a:ext cx="6086902" cy="218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5C73A2-3040-D54A-2B23-05F095ED0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" y="3482097"/>
            <a:ext cx="4471201" cy="1950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41C834-E886-FAFD-3AC3-7C2D9BE17D96}"/>
              </a:ext>
            </a:extLst>
          </p:cNvPr>
          <p:cNvSpPr txBox="1"/>
          <p:nvPr/>
        </p:nvSpPr>
        <p:spPr>
          <a:xfrm>
            <a:off x="1023582" y="2077624"/>
            <a:ext cx="11695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DER format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68645-69DC-2C3B-D37D-56BB56BCC9DB}"/>
              </a:ext>
            </a:extLst>
          </p:cNvPr>
          <p:cNvSpPr txBox="1"/>
          <p:nvPr/>
        </p:nvSpPr>
        <p:spPr>
          <a:xfrm>
            <a:off x="7184213" y="1839317"/>
            <a:ext cx="12176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PEM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D4290-2281-6517-B417-C3DF07B7D867}"/>
              </a:ext>
            </a:extLst>
          </p:cNvPr>
          <p:cNvSpPr txBox="1"/>
          <p:nvPr/>
        </p:nvSpPr>
        <p:spPr>
          <a:xfrm>
            <a:off x="390717" y="3145260"/>
            <a:ext cx="12705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JSON format</a:t>
            </a:r>
          </a:p>
        </p:txBody>
      </p:sp>
    </p:spTree>
    <p:extLst>
      <p:ext uri="{BB962C8B-B14F-4D97-AF65-F5344CB8AC3E}">
        <p14:creationId xmlns:p14="http://schemas.microsoft.com/office/powerpoint/2010/main" val="52749177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KMS and HSM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7EF3D55-2EF6-E563-5B12-8EF3CE830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71" y="1181099"/>
            <a:ext cx="7150290" cy="42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3613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Cloud-based Symmetric Key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2911B5-7325-C2D2-E140-8D39153E1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36" y="1308978"/>
            <a:ext cx="5315803" cy="219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0494A3-D55F-9A72-FC57-EE5203FE1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807" y="1534120"/>
            <a:ext cx="5404357" cy="394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text, application, Teams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3EAB2C5-219D-60D5-B299-50B1A932F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6" y="1607815"/>
            <a:ext cx="6252982" cy="404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569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r>
              <a:rPr lang="en-US" sz="2000" b="0" dirty="0"/>
              <a:t> </a:t>
            </a:r>
            <a:br>
              <a:rPr lang="en-US" sz="2000" b="0" dirty="0"/>
            </a:br>
            <a:r>
              <a:rPr lang="en-US" sz="2000" b="1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7C84C9FD-5F55-7634-9433-7A964C93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2796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A6CA3-B175-9F3A-CE3D-1FBB977DE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79133100-C46C-C666-1B20-FE711BB00D53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Quiz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8797B-832E-0A65-5539-C04E9370BBB1}"/>
              </a:ext>
            </a:extLst>
          </p:cNvPr>
          <p:cNvSpPr txBox="1"/>
          <p:nvPr/>
        </p:nvSpPr>
        <p:spPr>
          <a:xfrm>
            <a:off x="975815" y="1524399"/>
            <a:ext cx="4572000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3600" dirty="0" err="1"/>
              <a:t>Menti.com</a:t>
            </a:r>
            <a:br>
              <a:rPr lang="en-GB" sz="3600" dirty="0"/>
            </a:br>
            <a:r>
              <a:rPr lang="en-GB" sz="3600" dirty="0"/>
              <a:t>8489 7935</a:t>
            </a:r>
            <a:endParaRPr lang="en-US" sz="3600" dirty="0"/>
          </a:p>
        </p:txBody>
      </p:sp>
      <p:pic>
        <p:nvPicPr>
          <p:cNvPr id="7" name="Picture 6" descr="A group of key board game&#10;&#10;Description automatically generated with medium confidence">
            <a:extLst>
              <a:ext uri="{FF2B5EF4-FFF2-40B4-BE49-F238E27FC236}">
                <a16:creationId xmlns:a16="http://schemas.microsoft.com/office/drawing/2014/main" id="{C29D75B6-9523-33C2-6710-16FAB539A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722" y="1430126"/>
            <a:ext cx="5132078" cy="359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7180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071A0414-F2FA-1534-3F82-B9AF87A6F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4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0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574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1401</Words>
  <Application>Microsoft Macintosh PowerPoint</Application>
  <PresentationFormat>On-screen Show (16:10)</PresentationFormat>
  <Paragraphs>96</Paragraphs>
  <Slides>54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2. Symmetric Key  Basics Block or Stream? Secret Key Methods Salting AES: Creation and Modes 3DES ChaCha20/Poly1305 and RC4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Symmetric Key</vt:lpstr>
      <vt:lpstr>PowerPoint Presentation</vt:lpstr>
      <vt:lpstr>PowerPoint Presentation</vt:lpstr>
      <vt:lpstr>Symmetric Key - Modes</vt:lpstr>
      <vt:lpstr>Symmetric Key – Electronic Code Code (ECB)</vt:lpstr>
      <vt:lpstr>Symmetric Key – Cipher Block Chaining (CBC)</vt:lpstr>
      <vt:lpstr>Authenticated Encryption with Additional Data (AEAD)</vt:lpstr>
      <vt:lpstr>Padding</vt:lpstr>
      <vt:lpstr>Padding</vt:lpstr>
      <vt:lpstr>2. Symmetric Key  Basics Block or Stream? Secret Key Methods Salting AES 3DES ChaCha20/Poly1305 Key Entropy  Prof Bill Buchanan OBE https://asecuritysite.com/encryption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AES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3-DES</vt:lpstr>
      <vt:lpstr>2. Symmetric Key  Basics Block or Stream? Secret Key Methods Salting AES 3DES ChaCha20/Poly1305 and RC4 Key Entropy Cloud-based Symmetric Key  Prof Bill Buchanan OBE https://asecuritysite.com/encryption 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PowerPoint Presentation</vt:lpstr>
      <vt:lpstr>2. Symmetric Key  Basics Block or Stream? Secret Key Methods Salting AES 3DES ChaCha20/Poly1305 Key Entropy  Cloud-based Symmetric Key  Prof Bill Buchanan OBE https://asecuritysite.com/symmetric </vt:lpstr>
      <vt:lpstr>PowerPoint Presentation</vt:lpstr>
      <vt:lpstr>PowerPoint Presentation</vt:lpstr>
      <vt:lpstr>PowerPoint Presentation</vt:lpstr>
      <vt:lpstr>2. Symmetric Key  Basics Block or Stream? Secret Key Methods Salting AES 3DES ChaCha20/Poly1305 Key Entropy  Cloud-based Symmetric Key  Prof Bill Buchanan OBE https://asecuritysite.com/symmetric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Symmetric Key  Basics Block or Stream? Secret Key Methods Salting AES 3DES ChaCha20/Poly1305 and RC4 Key Entropy  Prof Bill Buchanan OBE https://asecuritysite.com/esecurity/unit02 </dc:title>
  <cp:lastModifiedBy>Buchanan, Bill</cp:lastModifiedBy>
  <cp:revision>19</cp:revision>
  <dcterms:modified xsi:type="dcterms:W3CDTF">2024-01-30T06:38:04Z</dcterms:modified>
</cp:coreProperties>
</file>